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9" r:id="rId1"/>
  </p:sldMasterIdLst>
  <p:sldIdLst>
    <p:sldId id="269" r:id="rId2"/>
    <p:sldId id="268" r:id="rId3"/>
    <p:sldId id="270" r:id="rId4"/>
    <p:sldId id="260" r:id="rId5"/>
    <p:sldId id="263" r:id="rId6"/>
    <p:sldId id="264" r:id="rId7"/>
    <p:sldId id="265" r:id="rId8"/>
    <p:sldId id="267" r:id="rId9"/>
    <p:sldId id="259" r:id="rId10"/>
    <p:sldId id="258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5" d="100"/>
          <a:sy n="125" d="100"/>
        </p:scale>
        <p:origin x="119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2.jpeg>
</file>

<file path=ppt/media/image3.png>
</file>

<file path=ppt/media/image4.png>
</file>

<file path=ppt/media/image5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EA3A-16B3-40C1-B4A7-269B23216AC9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BAE2E-E368-4971-98DB-C521D62637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0185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EA3A-16B3-40C1-B4A7-269B23216AC9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BAE2E-E368-4971-98DB-C521D62637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0368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EA3A-16B3-40C1-B4A7-269B23216AC9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BAE2E-E368-4971-98DB-C521D62637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84629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atermark and logo 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003276"/>
            <a:ext cx="4887260" cy="677108"/>
          </a:xfrm>
        </p:spPr>
        <p:txBody>
          <a:bodyPr>
            <a:spAutoFit/>
          </a:bodyPr>
          <a:lstStyle>
            <a:lvl1pPr>
              <a:defRPr sz="3800" baseline="0"/>
            </a:lvl1pPr>
          </a:lstStyle>
          <a:p>
            <a:r>
              <a:rPr lang="en-GB" dirty="0" smtClean="0"/>
              <a:t>Header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2621426"/>
            <a:ext cx="4887260" cy="477054"/>
          </a:xfrm>
        </p:spPr>
        <p:txBody>
          <a:bodyPr>
            <a:sp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>
                <a:solidFill>
                  <a:srgbClr val="25303B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SUB-HEADER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85940" y="3179691"/>
            <a:ext cx="4887120" cy="400110"/>
          </a:xfrm>
        </p:spPr>
        <p:txBody>
          <a:bodyPr>
            <a:spAutoFit/>
          </a:bodyPr>
          <a:lstStyle>
            <a:lvl1pPr>
              <a:defRPr sz="2000" cap="none" baseline="0"/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 smtClean="0"/>
              <a:t>Body text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685940" y="3664669"/>
            <a:ext cx="4887120" cy="1101840"/>
          </a:xfrm>
        </p:spPr>
        <p:txBody>
          <a:bodyPr>
            <a:sp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/>
            </a:lvl1pPr>
            <a:lvl2pPr>
              <a:defRPr sz="2000"/>
            </a:lvl2pPr>
            <a:lvl3pPr>
              <a:defRPr sz="1800" baseline="0"/>
            </a:lvl3pPr>
          </a:lstStyle>
          <a:p>
            <a:pPr lvl="0"/>
            <a:r>
              <a:rPr lang="en-GB" dirty="0" smtClean="0"/>
              <a:t>Bullet text style</a:t>
            </a:r>
          </a:p>
          <a:p>
            <a:pPr lvl="1"/>
            <a:r>
              <a:rPr lang="en-GB" dirty="0" smtClean="0"/>
              <a:t>Sub bullet</a:t>
            </a:r>
          </a:p>
          <a:p>
            <a:pPr lvl="2"/>
            <a:r>
              <a:rPr lang="en-GB" dirty="0" smtClean="0"/>
              <a:t>Sub sub bullet</a:t>
            </a:r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5675203" y="1850078"/>
            <a:ext cx="3057841" cy="4417641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 smtClean="0"/>
              <a:t>Drag image 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588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EA3A-16B3-40C1-B4A7-269B23216AC9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BAE2E-E368-4971-98DB-C521D62637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2903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EA3A-16B3-40C1-B4A7-269B23216AC9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BAE2E-E368-4971-98DB-C521D62637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4332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EA3A-16B3-40C1-B4A7-269B23216AC9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BAE2E-E368-4971-98DB-C521D62637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823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EA3A-16B3-40C1-B4A7-269B23216AC9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BAE2E-E368-4971-98DB-C521D62637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7022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EA3A-16B3-40C1-B4A7-269B23216AC9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BAE2E-E368-4971-98DB-C521D62637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0551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EA3A-16B3-40C1-B4A7-269B23216AC9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BAE2E-E368-4971-98DB-C521D62637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1667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EA3A-16B3-40C1-B4A7-269B23216AC9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BAE2E-E368-4971-98DB-C521D62637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6395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EA3A-16B3-40C1-B4A7-269B23216AC9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BAE2E-E368-4971-98DB-C521D62637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8381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7FEA3A-16B3-40C1-B4A7-269B23216AC9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FBAE2E-E368-4971-98DB-C521D62637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8896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67544" y="885800"/>
            <a:ext cx="8181528" cy="2387600"/>
          </a:xfrm>
        </p:spPr>
        <p:txBody>
          <a:bodyPr/>
          <a:lstStyle/>
          <a:p>
            <a:r>
              <a:rPr lang="en-GB" dirty="0" smtClean="0"/>
              <a:t>Advanced Computer Architecture Group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059832" y="3068960"/>
            <a:ext cx="260840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/>
              <a:t>Processor Architectures</a:t>
            </a:r>
          </a:p>
          <a:p>
            <a:pPr algn="ctr"/>
            <a:r>
              <a:rPr lang="en-GB" dirty="0" smtClean="0"/>
              <a:t>Neural Network</a:t>
            </a:r>
          </a:p>
          <a:p>
            <a:pPr algn="ctr"/>
            <a:r>
              <a:rPr lang="en-GB" dirty="0" smtClean="0"/>
              <a:t>Computer Vision</a:t>
            </a:r>
          </a:p>
          <a:p>
            <a:pPr algn="ctr"/>
            <a:r>
              <a:rPr lang="en-GB" dirty="0" smtClean="0"/>
              <a:t>Machine Learning</a:t>
            </a:r>
          </a:p>
          <a:p>
            <a:pPr algn="ctr"/>
            <a:r>
              <a:rPr lang="en-GB" dirty="0" smtClean="0"/>
              <a:t>Parallel Architectures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128233" y="5991493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 Hang Dai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1313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Ongoing Collaboration</a:t>
            </a:r>
            <a:endParaRPr lang="en-GB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5" y="2060848"/>
            <a:ext cx="2651372" cy="2651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062" y="2033692"/>
            <a:ext cx="2619444" cy="2619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84152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301752" y="188577"/>
            <a:ext cx="273630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 smtClean="0">
                <a:latin typeface="+mn-lt"/>
              </a:rPr>
              <a:t>Research Projects</a:t>
            </a:r>
            <a:endParaRPr lang="en-GB" sz="2400" dirty="0">
              <a:latin typeface="+mn-lt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01752" y="1527048"/>
            <a:ext cx="4846312" cy="45720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kern="1200">
                <a:solidFill>
                  <a:srgbClr val="25303B"/>
                </a:solidFill>
                <a:latin typeface="+mn-lt"/>
                <a:ea typeface="+mn-ea"/>
                <a:cs typeface="+mn-cs"/>
              </a:defRPr>
            </a:lvl1pPr>
            <a:lvl2pPr marL="408331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6661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24993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33323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41654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449984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858316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266646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 smtClean="0"/>
              <a:t>[1] The Liverpool-York Head Model</a:t>
            </a:r>
          </a:p>
          <a:p>
            <a:r>
              <a:rPr lang="en-GB" sz="1800" b="1" dirty="0" smtClean="0"/>
              <a:t>Sponsors</a:t>
            </a:r>
            <a:r>
              <a:rPr lang="en-GB" sz="1800" dirty="0" smtClean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 smtClean="0"/>
              <a:t>Google, via their Faculty Research Awards Programme : </a:t>
            </a:r>
            <a:r>
              <a:rPr lang="en-GB" sz="1800" b="1" dirty="0" smtClean="0"/>
              <a:t>Headspace Online </a:t>
            </a:r>
            <a:r>
              <a:rPr lang="en-GB" sz="1800" dirty="0" smtClean="0"/>
              <a:t>(2017-18)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 smtClean="0"/>
              <a:t>The Royal Academy of Engineering and </a:t>
            </a:r>
            <a:r>
              <a:rPr lang="en-GB" sz="1800" dirty="0" err="1" smtClean="0"/>
              <a:t>Leverhulme</a:t>
            </a:r>
            <a:r>
              <a:rPr lang="en-GB" sz="1800" dirty="0" smtClean="0"/>
              <a:t> Trust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 smtClean="0"/>
              <a:t>QIDIS for supporting the Headspace project at Alder Hey, 2013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 smtClean="0"/>
              <a:t>The University of York Centre for Chronic Diseases and Disorders (C2D2, </a:t>
            </a:r>
            <a:r>
              <a:rPr lang="en-GB" sz="1800" dirty="0" err="1" smtClean="0"/>
              <a:t>Wellcome</a:t>
            </a:r>
            <a:r>
              <a:rPr lang="en-GB" sz="1800" dirty="0" smtClean="0"/>
              <a:t> Trust supported), Research Priming Fund</a:t>
            </a:r>
          </a:p>
          <a:p>
            <a:endParaRPr lang="en-GB" sz="1800" dirty="0" smtClean="0"/>
          </a:p>
          <a:p>
            <a:r>
              <a:rPr lang="en-GB" sz="1800" dirty="0" smtClean="0"/>
              <a:t>[2] Bailey, C. and </a:t>
            </a:r>
            <a:r>
              <a:rPr lang="en-GB" sz="1800" dirty="0" err="1" smtClean="0"/>
              <a:t>Mullane</a:t>
            </a:r>
            <a:r>
              <a:rPr lang="en-GB" sz="1800" dirty="0" smtClean="0"/>
              <a:t>, B. (2014). </a:t>
            </a:r>
            <a:br>
              <a:rPr lang="en-GB" sz="1800" dirty="0" smtClean="0"/>
            </a:br>
            <a:r>
              <a:rPr lang="en-GB" sz="1800" dirty="0" smtClean="0"/>
              <a:t>Investigation of a Superscalar Operand Stack Using FO4 and ASIC Wire-Delay Metrics. </a:t>
            </a:r>
            <a:br>
              <a:rPr lang="en-GB" sz="1800" dirty="0" smtClean="0"/>
            </a:br>
            <a:r>
              <a:rPr lang="en-GB" sz="1800" dirty="0" smtClean="0"/>
              <a:t>VLSI Design, 2014, pp.1-13.</a:t>
            </a:r>
            <a:endParaRPr lang="en-GB" sz="18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1527048"/>
            <a:ext cx="1214886" cy="18263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4515270"/>
            <a:ext cx="3657607" cy="2048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291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107504" y="-171400"/>
            <a:ext cx="273630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 smtClean="0">
                <a:latin typeface="+mn-lt"/>
              </a:rPr>
              <a:t>Recent publications</a:t>
            </a:r>
            <a:endParaRPr lang="en-GB" sz="2400" dirty="0">
              <a:latin typeface="+mn-l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9512" y="692696"/>
            <a:ext cx="8964488" cy="5847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b="1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1. Symmetric 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Shape Morphing for 3D Face and Head Modelling</a:t>
            </a:r>
            <a:endParaRPr lang="en-GB" sz="1100" dirty="0">
              <a:solidFill>
                <a:srgbClr val="000000"/>
              </a:solidFill>
              <a:latin typeface="helvetica" panose="020B0604020202020204" pitchFamily="34" charset="0"/>
            </a:endParaRPr>
          </a:p>
          <a:p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H. Dai, N. E. Pears, W. Smith and C. </a:t>
            </a:r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Duncan. Proc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. 2018 IEEE Int. Conf. Automatic Face and Gesture Recognition (FG </a:t>
            </a:r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2018)</a:t>
            </a:r>
            <a:endParaRPr lang="en-GB" sz="1100" dirty="0">
              <a:solidFill>
                <a:srgbClr val="000000"/>
              </a:solidFill>
              <a:latin typeface="helvetica" panose="020B0604020202020204" pitchFamily="34" charset="0"/>
            </a:endParaRPr>
          </a:p>
          <a:p>
            <a:r>
              <a:rPr lang="en-GB" sz="1100" b="1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2. A 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Data-augmented 3D </a:t>
            </a:r>
            <a:r>
              <a:rPr lang="en-GB" sz="1100" b="1" dirty="0" err="1">
                <a:solidFill>
                  <a:srgbClr val="000000"/>
                </a:solidFill>
                <a:latin typeface="helvetica" panose="020B0604020202020204" pitchFamily="34" charset="0"/>
              </a:rPr>
              <a:t>Morphable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 Model of the Ear</a:t>
            </a:r>
            <a:endParaRPr lang="en-GB" sz="1100" dirty="0">
              <a:solidFill>
                <a:srgbClr val="000000"/>
              </a:solidFill>
              <a:latin typeface="helvetica" panose="020B0604020202020204" pitchFamily="34" charset="0"/>
            </a:endParaRPr>
          </a:p>
          <a:p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H. Dai, N. E. Pears, W. Smith and C. </a:t>
            </a:r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Duncan. Proc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. 2018 IEEE Int. Conf. Automatic Face and Gesture Recognition (FG </a:t>
            </a:r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2018)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/>
            </a:r>
            <a:b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</a:br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3. </a:t>
            </a:r>
            <a:r>
              <a:rPr lang="en-GB" sz="1100" b="1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A 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3D </a:t>
            </a:r>
            <a:r>
              <a:rPr lang="en-GB" sz="1100" b="1" dirty="0" err="1">
                <a:solidFill>
                  <a:srgbClr val="000000"/>
                </a:solidFill>
                <a:latin typeface="helvetica" panose="020B0604020202020204" pitchFamily="34" charset="0"/>
              </a:rPr>
              <a:t>Morphable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 Model of Craniofacial Shape and Texture Variation</a:t>
            </a:r>
            <a:endParaRPr lang="en-GB" sz="1100" dirty="0">
              <a:solidFill>
                <a:srgbClr val="000000"/>
              </a:solidFill>
              <a:latin typeface="helvetica" panose="020B0604020202020204" pitchFamily="34" charset="0"/>
            </a:endParaRPr>
          </a:p>
          <a:p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H. Dai, N. E. Pears, W. Smith and C. </a:t>
            </a:r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Duncan. Proc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. 2017 Int. Conf. Computer Vision (ICCV 2017</a:t>
            </a:r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)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/>
            </a:r>
            <a:b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</a:br>
            <a:r>
              <a:rPr lang="en-GB" sz="1100" b="1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4. Symmetry-factored 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Statistical Modelling of Craniofacial Shape</a:t>
            </a:r>
            <a:endParaRPr lang="en-GB" sz="1100" dirty="0">
              <a:solidFill>
                <a:srgbClr val="000000"/>
              </a:solidFill>
              <a:latin typeface="helvetica" panose="020B0604020202020204" pitchFamily="34" charset="0"/>
            </a:endParaRPr>
          </a:p>
          <a:p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H. Dai, W. Smith, N. E. Pears, and C. </a:t>
            </a:r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Duncan. Proc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. 2017 </a:t>
            </a:r>
            <a:r>
              <a:rPr lang="en-GB" sz="1100" dirty="0" err="1">
                <a:solidFill>
                  <a:srgbClr val="000000"/>
                </a:solidFill>
                <a:latin typeface="helvetica" panose="020B0604020202020204" pitchFamily="34" charset="0"/>
              </a:rPr>
              <a:t>PeopleCap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 Workshop, Int. Conf. Computer Vision (ICCV 2017) pp. 786-794</a:t>
            </a:r>
            <a:b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</a:br>
            <a:r>
              <a:rPr lang="en-GB" sz="1100" b="1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5. Modelling 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of Orthogonal Craniofacial Profiles</a:t>
            </a:r>
            <a:endParaRPr lang="en-GB" sz="1100" dirty="0">
              <a:solidFill>
                <a:srgbClr val="000000"/>
              </a:solidFill>
              <a:latin typeface="helvetica" panose="020B0604020202020204" pitchFamily="34" charset="0"/>
            </a:endParaRPr>
          </a:p>
          <a:p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H. Dai, N. E. Pears and C. </a:t>
            </a:r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Duncan. Journal 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of Imaging, </a:t>
            </a:r>
            <a:r>
              <a:rPr lang="en-GB" sz="1100" dirty="0" err="1">
                <a:solidFill>
                  <a:srgbClr val="000000"/>
                </a:solidFill>
                <a:latin typeface="helvetica" panose="020B0604020202020204" pitchFamily="34" charset="0"/>
              </a:rPr>
              <a:t>vol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 3, number 55 (2017)</a:t>
            </a:r>
            <a:b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</a:br>
            <a:r>
              <a:rPr lang="en-GB" sz="1100" b="1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6. A 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2D </a:t>
            </a:r>
            <a:r>
              <a:rPr lang="en-GB" sz="1100" b="1" dirty="0" err="1">
                <a:solidFill>
                  <a:srgbClr val="000000"/>
                </a:solidFill>
                <a:latin typeface="helvetica" panose="020B0604020202020204" pitchFamily="34" charset="0"/>
              </a:rPr>
              <a:t>Morphable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 Model of Craniofacial Profile and Its Application to </a:t>
            </a:r>
            <a:r>
              <a:rPr lang="en-GB" sz="1100" b="1" dirty="0" err="1">
                <a:solidFill>
                  <a:srgbClr val="000000"/>
                </a:solidFill>
                <a:latin typeface="helvetica" panose="020B0604020202020204" pitchFamily="34" charset="0"/>
              </a:rPr>
              <a:t>Craniosynostosis</a:t>
            </a:r>
            <a:endParaRPr lang="en-GB" sz="1100" dirty="0">
              <a:solidFill>
                <a:srgbClr val="000000"/>
              </a:solidFill>
              <a:latin typeface="helvetica" panose="020B0604020202020204" pitchFamily="34" charset="0"/>
            </a:endParaRPr>
          </a:p>
          <a:p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H. Dai, N. E. Pears and C. </a:t>
            </a:r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Duncan. Proc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. 2017 Conf. Medical Image Understanding and Analysis (MIUA 2017).</a:t>
            </a:r>
            <a:b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</a:br>
            <a:r>
              <a:rPr lang="en-GB" sz="1100" b="1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7. A </a:t>
            </a:r>
            <a:r>
              <a:rPr lang="en-GB" sz="1100" b="1" dirty="0" err="1">
                <a:solidFill>
                  <a:srgbClr val="000000"/>
                </a:solidFill>
                <a:latin typeface="helvetica" panose="020B0604020202020204" pitchFamily="34" charset="0"/>
              </a:rPr>
              <a:t>Morphable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 Model Of the Human Head </a:t>
            </a:r>
            <a:r>
              <a:rPr lang="en-GB" sz="1100" b="1" dirty="0" err="1">
                <a:solidFill>
                  <a:srgbClr val="000000"/>
                </a:solidFill>
                <a:latin typeface="helvetica" panose="020B0604020202020204" pitchFamily="34" charset="0"/>
              </a:rPr>
              <a:t>Vaidating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 the Outcomes of An Age-Dependant </a:t>
            </a:r>
            <a:r>
              <a:rPr lang="en-GB" sz="1100" b="1" dirty="0" err="1">
                <a:solidFill>
                  <a:srgbClr val="000000"/>
                </a:solidFill>
                <a:latin typeface="helvetica" panose="020B0604020202020204" pitchFamily="34" charset="0"/>
              </a:rPr>
              <a:t>Scaphocephaly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 Correction</a:t>
            </a:r>
            <a:endParaRPr lang="en-GB" sz="1100" dirty="0">
              <a:solidFill>
                <a:srgbClr val="000000"/>
              </a:solidFill>
              <a:latin typeface="helvetica" panose="020B0604020202020204" pitchFamily="34" charset="0"/>
            </a:endParaRPr>
          </a:p>
          <a:p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B. Robertson, H. Dai, N. E. Pears and C. </a:t>
            </a:r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Duncan. Abstract 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in International Journal of Oral and Maxillofacial Surgery (</a:t>
            </a:r>
            <a:r>
              <a:rPr lang="en-GB" sz="1100" dirty="0" err="1">
                <a:solidFill>
                  <a:srgbClr val="000000"/>
                </a:solidFill>
                <a:latin typeface="helvetica" panose="020B0604020202020204" pitchFamily="34" charset="0"/>
              </a:rPr>
              <a:t>vol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 46, p68, 2017</a:t>
            </a:r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).</a:t>
            </a:r>
          </a:p>
          <a:p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8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. 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Functional Faces: </a:t>
            </a:r>
            <a:r>
              <a:rPr lang="en-GB" sz="1100" b="1" dirty="0" err="1">
                <a:solidFill>
                  <a:srgbClr val="000000"/>
                </a:solidFill>
                <a:latin typeface="helvetica" panose="020B0604020202020204" pitchFamily="34" charset="0"/>
              </a:rPr>
              <a:t>Groupwise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 Dense Correspondence using Functional Maps</a:t>
            </a:r>
          </a:p>
          <a:p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C. Zhang, W. Smith, A. </a:t>
            </a:r>
            <a:r>
              <a:rPr lang="en-GB" sz="1100" dirty="0" err="1">
                <a:solidFill>
                  <a:srgbClr val="000000"/>
                </a:solidFill>
                <a:latin typeface="helvetica" panose="020B0604020202020204" pitchFamily="34" charset="0"/>
              </a:rPr>
              <a:t>Dessein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, N. E. Pears, and H. </a:t>
            </a:r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Dai. Proc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. 2016 Int. Conf. Computer Vision and Pattern Recognition (CVPR 2016)</a:t>
            </a:r>
            <a:b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</a:br>
            <a:r>
              <a:rPr lang="en-GB" sz="1100" b="1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9. A </a:t>
            </a:r>
            <a:r>
              <a:rPr lang="en-GB" sz="1100" b="1" dirty="0" err="1">
                <a:solidFill>
                  <a:srgbClr val="000000"/>
                </a:solidFill>
                <a:latin typeface="helvetica" panose="020B0604020202020204" pitchFamily="34" charset="0"/>
              </a:rPr>
              <a:t>Morphable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 Profile Model of the Human Head as an Outcome Tool for </a:t>
            </a:r>
            <a:r>
              <a:rPr lang="en-GB" sz="1100" b="1" dirty="0" err="1">
                <a:solidFill>
                  <a:srgbClr val="000000"/>
                </a:solidFill>
                <a:latin typeface="helvetica" panose="020B0604020202020204" pitchFamily="34" charset="0"/>
              </a:rPr>
              <a:t>Craniosynostosis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 Surgery</a:t>
            </a:r>
            <a:endParaRPr lang="en-GB" sz="1100" dirty="0">
              <a:solidFill>
                <a:srgbClr val="000000"/>
              </a:solidFill>
              <a:latin typeface="helvetica" panose="020B0604020202020204" pitchFamily="34" charset="0"/>
            </a:endParaRPr>
          </a:p>
          <a:p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Christian Duncan, Rachel Armstrong (Alder Hey Hospital, Liverpool) and Nick E. Pears</a:t>
            </a:r>
            <a:b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</a:b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16th Biennial Congress of the International Society of Craniofacial Surgery (ISCFS), Tokyo Bay, Japan, September 14th - 18th, 2015. </a:t>
            </a:r>
            <a:endParaRPr lang="en-GB" sz="1100" dirty="0" smtClean="0">
              <a:solidFill>
                <a:srgbClr val="000000"/>
              </a:solidFill>
              <a:latin typeface="helvetica" panose="020B0604020202020204" pitchFamily="34" charset="0"/>
            </a:endParaRPr>
          </a:p>
          <a:p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10.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 Evaluating a Miniature </a:t>
            </a:r>
            <a:r>
              <a:rPr lang="en-GB" sz="1100" b="1" dirty="0" err="1">
                <a:solidFill>
                  <a:srgbClr val="000000"/>
                </a:solidFill>
                <a:latin typeface="helvetica" panose="020B0604020202020204" pitchFamily="34" charset="0"/>
              </a:rPr>
              <a:t>Multisensor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 </a:t>
            </a:r>
            <a:r>
              <a:rPr lang="en-GB" sz="1100" b="1" dirty="0" err="1">
                <a:solidFill>
                  <a:srgbClr val="000000"/>
                </a:solidFill>
                <a:latin typeface="helvetica" panose="020B0604020202020204" pitchFamily="34" charset="0"/>
              </a:rPr>
              <a:t>Biosignal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 Recorder for Unsupervised Parkinson’s Disease </a:t>
            </a:r>
            <a:r>
              <a:rPr lang="en-GB" sz="1100" b="1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Monitoring</a:t>
            </a:r>
          </a:p>
          <a:p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Chris 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BAILEY, Jim AUSTIN, Garry HOLLIER, Anthony MOULDS, Michael FREEMAN, Alex FARGUS, Tom LAMPERT, Sensors &amp; Transducers Journal, Vol. 184, Issue 1, January 2015, pp. </a:t>
            </a:r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66-76</a:t>
            </a:r>
            <a:endParaRPr lang="en-GB" sz="1100" dirty="0">
              <a:solidFill>
                <a:srgbClr val="000000"/>
              </a:solidFill>
              <a:latin typeface="helvetica" panose="020B0604020202020204" pitchFamily="34" charset="0"/>
            </a:endParaRPr>
          </a:p>
          <a:p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11. </a:t>
            </a:r>
            <a:r>
              <a:rPr lang="en-GB" sz="1100" b="1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Investigation 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of a Superscalar Operand Stack Using FO4 and ASIC Wire-Delay </a:t>
            </a:r>
            <a:r>
              <a:rPr lang="en-GB" sz="1100" b="1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Metrics</a:t>
            </a:r>
            <a:endParaRPr lang="en-GB" sz="1100" dirty="0">
              <a:solidFill>
                <a:srgbClr val="000000"/>
              </a:solidFill>
              <a:latin typeface="helvetica" panose="020B0604020202020204" pitchFamily="34" charset="0"/>
            </a:endParaRPr>
          </a:p>
          <a:p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Bailey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, Christopher, and Brendan </a:t>
            </a:r>
            <a:r>
              <a:rPr lang="en-GB" sz="1100" dirty="0" err="1">
                <a:solidFill>
                  <a:srgbClr val="000000"/>
                </a:solidFill>
                <a:latin typeface="helvetica" panose="020B0604020202020204" pitchFamily="34" charset="0"/>
              </a:rPr>
              <a:t>Mullane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, VLSI Design 2014 (2014).</a:t>
            </a:r>
          </a:p>
          <a:p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12. </a:t>
            </a:r>
            <a:r>
              <a:rPr lang="en-GB" sz="1100" b="1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A 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Miniature </a:t>
            </a:r>
            <a:r>
              <a:rPr lang="en-GB" sz="1100" b="1" dirty="0" err="1">
                <a:solidFill>
                  <a:srgbClr val="000000"/>
                </a:solidFill>
                <a:latin typeface="helvetica" panose="020B0604020202020204" pitchFamily="34" charset="0"/>
              </a:rPr>
              <a:t>Multisensor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 </a:t>
            </a:r>
            <a:r>
              <a:rPr lang="en-GB" sz="1100" b="1" dirty="0" err="1">
                <a:solidFill>
                  <a:srgbClr val="000000"/>
                </a:solidFill>
                <a:latin typeface="helvetica" panose="020B0604020202020204" pitchFamily="34" charset="0"/>
              </a:rPr>
              <a:t>Biosignal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 Data Recorder and its Evaluation for Unsupervised Parkinson’s Disease Data </a:t>
            </a:r>
            <a:r>
              <a:rPr lang="en-GB" sz="1100" b="1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Collection</a:t>
            </a:r>
          </a:p>
          <a:p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Bailey 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C, </a:t>
            </a:r>
            <a:r>
              <a:rPr lang="en-GB" sz="1100" dirty="0" err="1">
                <a:solidFill>
                  <a:srgbClr val="000000"/>
                </a:solidFill>
                <a:latin typeface="helvetica" panose="020B0604020202020204" pitchFamily="34" charset="0"/>
              </a:rPr>
              <a:t>Hollier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 G, Austin J, et al, SENSORDEVICES 2014 : The Fifth International Conference on Sensor Device Technologies and Applications, ISBN: 978-1-61208-375-9, pp 84-92.(2014)</a:t>
            </a:r>
          </a:p>
          <a:p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13. </a:t>
            </a:r>
            <a:r>
              <a:rPr lang="en-GB" sz="1100" b="1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A 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Miniaturized 4-Channel, 2KSa/sec </a:t>
            </a:r>
            <a:r>
              <a:rPr lang="en-GB" sz="1100" b="1" dirty="0" err="1">
                <a:solidFill>
                  <a:srgbClr val="000000"/>
                </a:solidFill>
                <a:latin typeface="helvetica" panose="020B0604020202020204" pitchFamily="34" charset="0"/>
              </a:rPr>
              <a:t>Biosignal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 Data Recorder With 3-Axis Accelerometer and Infra-red Timestamp </a:t>
            </a:r>
            <a:r>
              <a:rPr lang="en-GB" sz="1100" b="1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Function</a:t>
            </a:r>
            <a:endParaRPr lang="en-GB" sz="1100" dirty="0" smtClean="0">
              <a:solidFill>
                <a:srgbClr val="000000"/>
              </a:solidFill>
              <a:latin typeface="helvetica" panose="020B0604020202020204" pitchFamily="34" charset="0"/>
            </a:endParaRPr>
          </a:p>
          <a:p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 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Jim Austin, Chris Bailey, Anthony Moulds, Garry </a:t>
            </a:r>
            <a:r>
              <a:rPr lang="en-GB" sz="1100" dirty="0" err="1">
                <a:solidFill>
                  <a:srgbClr val="000000"/>
                </a:solidFill>
                <a:latin typeface="helvetica" panose="020B0604020202020204" pitchFamily="34" charset="0"/>
              </a:rPr>
              <a:t>Hollier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, Michael Freeman, Gernot Riedel, Alex </a:t>
            </a:r>
            <a:r>
              <a:rPr lang="en-GB" sz="1100" dirty="0" err="1">
                <a:solidFill>
                  <a:srgbClr val="000000"/>
                </a:solidFill>
                <a:latin typeface="helvetica" panose="020B0604020202020204" pitchFamily="34" charset="0"/>
              </a:rPr>
              <a:t>Fargus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, Thomas Lampert, Bettina Platt, Proceedings of Sensorcom2013, Barcelona August 2013. ISBN: 978-1-61208-296-7, Pages: 213 to </a:t>
            </a:r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219</a:t>
            </a:r>
          </a:p>
          <a:p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14. </a:t>
            </a:r>
            <a:r>
              <a:rPr lang="en-GB" sz="1100" b="1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A </a:t>
            </a:r>
            <a:r>
              <a:rPr lang="en-GB" sz="1100" b="1" dirty="0">
                <a:solidFill>
                  <a:srgbClr val="000000"/>
                </a:solidFill>
                <a:latin typeface="helvetica" panose="020B0604020202020204" pitchFamily="34" charset="0"/>
              </a:rPr>
              <a:t>Time-Domain Based Lossless Data Compression Technique for Wireless Wearable Biometric </a:t>
            </a:r>
            <a:r>
              <a:rPr lang="en-GB" sz="1100" b="1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Devices</a:t>
            </a:r>
          </a:p>
          <a:p>
            <a:r>
              <a:rPr lang="en-GB" sz="1100" dirty="0" err="1" smtClean="0">
                <a:solidFill>
                  <a:srgbClr val="000000"/>
                </a:solidFill>
                <a:latin typeface="helvetica" panose="020B0604020202020204" pitchFamily="34" charset="0"/>
              </a:rPr>
              <a:t>Chengliang</a:t>
            </a:r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 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>Dai and Christopher Bailey, Proceedings of Sensorcom2013, Barcelona August 2013. ISBN: 978-1-61208-296-7, Pages: </a:t>
            </a:r>
            <a:r>
              <a:rPr lang="en-GB" sz="11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104-107</a:t>
            </a:r>
            <a: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  <a:t/>
            </a:r>
            <a:br>
              <a:rPr lang="en-GB" sz="1100" dirty="0">
                <a:solidFill>
                  <a:srgbClr val="000000"/>
                </a:solidFill>
                <a:latin typeface="helvetica" panose="020B0604020202020204" pitchFamily="34" charset="0"/>
              </a:rPr>
            </a:br>
            <a:endParaRPr lang="en-GB" sz="1100" b="0" i="0" dirty="0">
              <a:solidFill>
                <a:srgbClr val="000000"/>
              </a:solidFill>
              <a:effectLst/>
              <a:latin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3695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544" y="370170"/>
            <a:ext cx="6120680" cy="757130"/>
          </a:xfrm>
        </p:spPr>
        <p:txBody>
          <a:bodyPr/>
          <a:lstStyle/>
          <a:p>
            <a:r>
              <a:rPr lang="en-GB" sz="2400" dirty="0">
                <a:latin typeface="+mn-lt"/>
              </a:rPr>
              <a:t>The Headspace Dataset from Alder </a:t>
            </a:r>
            <a:r>
              <a:rPr lang="en-GB" sz="2400" dirty="0" smtClean="0">
                <a:latin typeface="+mn-lt"/>
              </a:rPr>
              <a:t>Hey Hospital</a:t>
            </a:r>
            <a:endParaRPr lang="en-GB" sz="2400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210" y="2564904"/>
            <a:ext cx="7467600" cy="28289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11560" y="1700808"/>
            <a:ext cx="7782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Each of 5 3D camera units </a:t>
            </a:r>
            <a:r>
              <a:rPr lang="en-GB" dirty="0"/>
              <a:t>u</a:t>
            </a:r>
            <a:r>
              <a:rPr lang="en-GB" dirty="0"/>
              <a:t>ses a combination of structured IR projection, </a:t>
            </a:r>
          </a:p>
          <a:p>
            <a:r>
              <a:rPr lang="en-GB" dirty="0"/>
              <a:t>IR cameras and standard cameras (triangulation, like stereo).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1589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692" y="536369"/>
            <a:ext cx="6157639" cy="424732"/>
          </a:xfrm>
        </p:spPr>
        <p:txBody>
          <a:bodyPr/>
          <a:lstStyle/>
          <a:p>
            <a:r>
              <a:rPr lang="en-GB" sz="2400" dirty="0">
                <a:latin typeface="+mn-lt"/>
              </a:rPr>
              <a:t>3D Image </a:t>
            </a:r>
            <a:r>
              <a:rPr lang="en-GB" sz="2400" dirty="0">
                <a:latin typeface="+mn-lt"/>
              </a:rPr>
              <a:t>E</a:t>
            </a:r>
            <a:r>
              <a:rPr lang="en-GB" sz="2400" dirty="0">
                <a:latin typeface="+mn-lt"/>
              </a:rPr>
              <a:t>xample: Christian Duncan, Alder Hey</a:t>
            </a:r>
            <a:endParaRPr lang="en-GB" sz="2400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92" y="1750219"/>
            <a:ext cx="7808309" cy="416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018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5703027"/>
              </p:ext>
            </p:extLst>
          </p:nvPr>
        </p:nvGraphicFramePr>
        <p:xfrm>
          <a:off x="108308" y="-12932"/>
          <a:ext cx="3833514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Acrobat Document" r:id="rId3" imgW="21650075" imgH="38719057" progId="AcroExch.Document.2017">
                  <p:embed/>
                </p:oleObj>
              </mc:Choice>
              <mc:Fallback>
                <p:oleObj name="Acrobat Document" r:id="rId3" imgW="21650075" imgH="38719057" progId="AcroExch.Document.201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8308" y="-12932"/>
                        <a:ext cx="3833514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3601734"/>
              </p:ext>
            </p:extLst>
          </p:nvPr>
        </p:nvGraphicFramePr>
        <p:xfrm>
          <a:off x="3329280" y="-14267"/>
          <a:ext cx="3835008" cy="68606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name="Acrobat Document" r:id="rId5" imgW="21650075" imgH="38719057" progId="AcroExch.Document.2017">
                  <p:embed/>
                </p:oleObj>
              </mc:Choice>
              <mc:Fallback>
                <p:oleObj name="Acrobat Document" r:id="rId5" imgW="21650075" imgH="38719057" progId="AcroExch.Document.201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29280" y="-14267"/>
                        <a:ext cx="3835008" cy="68606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7185630" y="1916832"/>
            <a:ext cx="17788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/>
              <a:t>3D </a:t>
            </a:r>
            <a:r>
              <a:rPr lang="en-GB" sz="2000" dirty="0" err="1" smtClean="0"/>
              <a:t>Morphable</a:t>
            </a:r>
            <a:r>
              <a:rPr lang="en-GB" sz="2000" dirty="0" smtClean="0"/>
              <a:t> Models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834186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1922725"/>
              </p:ext>
            </p:extLst>
          </p:nvPr>
        </p:nvGraphicFramePr>
        <p:xfrm>
          <a:off x="12429" y="1268760"/>
          <a:ext cx="9131571" cy="42970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Acrobat Document" r:id="rId3" imgW="23364608" imgH="10991715" progId="AcroExch.Document.2017">
                  <p:embed/>
                </p:oleObj>
              </mc:Choice>
              <mc:Fallback>
                <p:oleObj name="Acrobat Document" r:id="rId3" imgW="23364608" imgH="10991715" progId="AcroExch.Document.201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429" y="1268760"/>
                        <a:ext cx="9131571" cy="42970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9512" y="620688"/>
            <a:ext cx="2160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Age Regression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140373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1520" y="809012"/>
            <a:ext cx="6734240" cy="424732"/>
          </a:xfrm>
        </p:spPr>
        <p:txBody>
          <a:bodyPr/>
          <a:lstStyle/>
          <a:p>
            <a:r>
              <a:rPr lang="en-GB" sz="2400" dirty="0">
                <a:latin typeface="+mn-lt"/>
              </a:rPr>
              <a:t> </a:t>
            </a:r>
            <a:r>
              <a:rPr lang="en-GB" sz="2400" dirty="0">
                <a:latin typeface="+mn-lt"/>
              </a:rPr>
              <a:t>Flexibility of reconstruction from incomplete data</a:t>
            </a:r>
            <a:endParaRPr lang="en-GB" sz="2400" dirty="0"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45285" y="19148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86" y="1804215"/>
            <a:ext cx="8302197" cy="4105849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644276" y="6309719"/>
            <a:ext cx="2736036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800" dirty="0" smtClean="0">
                <a:latin typeface="+mn-lt"/>
              </a:rPr>
              <a:t>flexibility </a:t>
            </a:r>
            <a:r>
              <a:rPr lang="en-GB" sz="1800" dirty="0">
                <a:latin typeface="+mn-lt"/>
              </a:rPr>
              <a:t>of reconstruction </a:t>
            </a:r>
          </a:p>
        </p:txBody>
      </p:sp>
      <p:sp>
        <p:nvSpPr>
          <p:cNvPr id="4" name="Right Brace 3"/>
          <p:cNvSpPr/>
          <p:nvPr/>
        </p:nvSpPr>
        <p:spPr>
          <a:xfrm rot="5400000">
            <a:off x="5720011" y="3667143"/>
            <a:ext cx="152249" cy="4896544"/>
          </a:xfrm>
          <a:prstGeom prst="rightBrace">
            <a:avLst>
              <a:gd name="adj1" fmla="val 127201"/>
              <a:gd name="adj2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12102" y="6021646"/>
            <a:ext cx="2798270" cy="3416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800" dirty="0" smtClean="0">
                <a:latin typeface="+mn-lt"/>
              </a:rPr>
              <a:t> sample   incomplete data</a:t>
            </a:r>
            <a:endParaRPr lang="en-GB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46466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Academics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431" y="1636470"/>
            <a:ext cx="2076450" cy="31146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1628799"/>
            <a:ext cx="2076450" cy="31146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1636470"/>
            <a:ext cx="2076450" cy="31146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248" y="1636470"/>
            <a:ext cx="2076450" cy="31146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03989" y="5101644"/>
            <a:ext cx="1821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Neural </a:t>
            </a:r>
            <a:r>
              <a:rPr lang="en-GB" dirty="0" smtClean="0"/>
              <a:t>Network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2496389" y="4797152"/>
            <a:ext cx="204735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C</a:t>
            </a:r>
            <a:r>
              <a:rPr lang="en-GB" dirty="0" smtClean="0"/>
              <a:t>omputer Vision</a:t>
            </a:r>
            <a:br>
              <a:rPr lang="en-GB" dirty="0" smtClean="0"/>
            </a:br>
            <a:r>
              <a:rPr lang="en-GB" dirty="0" smtClean="0"/>
              <a:t>Machine Learning</a:t>
            </a:r>
          </a:p>
          <a:p>
            <a:pPr algn="ctr"/>
            <a:r>
              <a:rPr lang="en-GB" sz="1400" dirty="0" smtClean="0"/>
              <a:t>3D Imaging</a:t>
            </a:r>
          </a:p>
          <a:p>
            <a:pPr algn="ctr"/>
            <a:r>
              <a:rPr lang="en-GB" sz="1400" dirty="0" smtClean="0"/>
              <a:t>3D Shape Analysis</a:t>
            </a:r>
            <a:endParaRPr lang="en-GB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4662779" y="4904733"/>
            <a:ext cx="205767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Processor Architecture</a:t>
            </a:r>
          </a:p>
          <a:p>
            <a:pPr algn="ctr"/>
            <a:r>
              <a:rPr lang="en-GB" sz="1400" dirty="0" smtClean="0"/>
              <a:t>Stack Processor</a:t>
            </a:r>
            <a:endParaRPr lang="en-GB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6882112" y="5101644"/>
            <a:ext cx="1920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Neural Networks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3452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</TotalTime>
  <Words>203</Words>
  <Application>Microsoft Office PowerPoint</Application>
  <PresentationFormat>On-screen Show (4:3)</PresentationFormat>
  <Paragraphs>57</Paragraphs>
  <Slides>10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helvetica</vt:lpstr>
      <vt:lpstr>Wingdings</vt:lpstr>
      <vt:lpstr>Office Theme</vt:lpstr>
      <vt:lpstr>Adobe Acrobat Document</vt:lpstr>
      <vt:lpstr>Advanced Computer Architecture Group</vt:lpstr>
      <vt:lpstr>PowerPoint Presentation</vt:lpstr>
      <vt:lpstr>PowerPoint Presentation</vt:lpstr>
      <vt:lpstr>The Headspace Dataset from Alder Hey Hospital</vt:lpstr>
      <vt:lpstr>3D Image Example: Christian Duncan, Alder Hey</vt:lpstr>
      <vt:lpstr>PowerPoint Presentation</vt:lpstr>
      <vt:lpstr>PowerPoint Presentation</vt:lpstr>
      <vt:lpstr> Flexibility of reconstruction from incomplete data</vt:lpstr>
      <vt:lpstr>Academics</vt:lpstr>
      <vt:lpstr>Ongoing Collaboration</vt:lpstr>
    </vt:vector>
  </TitlesOfParts>
  <Company>Department of Computer Science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Computer Architecture Group</dc:title>
  <dc:creator>Savan Vachhani</dc:creator>
  <cp:lastModifiedBy>Hang Dai</cp:lastModifiedBy>
  <cp:revision>13</cp:revision>
  <dcterms:created xsi:type="dcterms:W3CDTF">2017-03-30T09:53:21Z</dcterms:created>
  <dcterms:modified xsi:type="dcterms:W3CDTF">2018-02-08T10:55:49Z</dcterms:modified>
</cp:coreProperties>
</file>